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5" r:id="rId4"/>
    <p:sldId id="258" r:id="rId5"/>
    <p:sldId id="266" r:id="rId6"/>
    <p:sldId id="267" r:id="rId7"/>
    <p:sldId id="271" r:id="rId8"/>
    <p:sldId id="273" r:id="rId9"/>
    <p:sldId id="262" r:id="rId10"/>
    <p:sldId id="274" r:id="rId11"/>
    <p:sldId id="264" r:id="rId12"/>
    <p:sldId id="275" r:id="rId13"/>
    <p:sldId id="269" r:id="rId14"/>
    <p:sldId id="263" r:id="rId15"/>
    <p:sldId id="260" r:id="rId16"/>
    <p:sldId id="276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9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DD42B-5F91-F449-9643-313A568D719D}" type="datetimeFigureOut">
              <a:rPr lang="en-US" smtClean="0"/>
              <a:t>4/17/12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543A0-A858-384E-9B5C-C6D4D63FA2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5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are we going, how are we going to get there,</a:t>
            </a:r>
            <a:r>
              <a:rPr lang="en-US" baseline="0" dirty="0" smtClean="0"/>
              <a:t> what happens once we get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543A0-A858-384E-9B5C-C6D4D63FA2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8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Lessons</a:t>
            </a:r>
            <a:r>
              <a:rPr lang="en-US" baseline="0" dirty="0" smtClean="0"/>
              <a:t> learned as a NSF PD.</a:t>
            </a:r>
          </a:p>
          <a:p>
            <a:r>
              <a:rPr lang="en-US" baseline="0" dirty="0" smtClean="0"/>
              <a:t>I come to you out of the biodiversity, biological systematics, scientific collections community</a:t>
            </a:r>
          </a:p>
          <a:p>
            <a:r>
              <a:rPr lang="en-US" baseline="0" dirty="0" smtClean="0"/>
              <a:t>Community is broader/bigger than I imagined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A8E47E-E3BC-8C49-9D70-5DFB4014DFD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8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2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3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2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1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4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2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0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2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9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9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3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C0B53-A66C-E240-9082-EF24A54BBE76}" type="datetimeFigureOut">
              <a:rPr lang="en-US" smtClean="0"/>
              <a:t>4/17/12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BF2B5-B0CF-534B-8717-111B44A40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04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Drivers for a </a:t>
            </a:r>
            <a:r>
              <a:rPr lang="en-US" dirty="0" smtClean="0"/>
              <a:t>PRAGMA Biodiversity </a:t>
            </a:r>
            <a:r>
              <a:rPr lang="en-US" dirty="0" smtClean="0"/>
              <a:t>Science Expedition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Reed </a:t>
            </a:r>
            <a:r>
              <a:rPr lang="en-US" smtClean="0"/>
              <a:t>Beaman</a:t>
            </a:r>
            <a:endParaRPr lang="en-US" dirty="0" smtClean="0"/>
          </a:p>
          <a:p>
            <a:r>
              <a:rPr lang="en-US" dirty="0" smtClean="0"/>
              <a:t>Florida Museum of Natural History</a:t>
            </a:r>
          </a:p>
          <a:p>
            <a:r>
              <a:rPr lang="en-US" dirty="0" smtClean="0"/>
              <a:t>University of Florida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8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/>
              <a:t>Highest </a:t>
            </a:r>
            <a:r>
              <a:rPr lang="en-US" sz="3200" dirty="0"/>
              <a:t>mountain </a:t>
            </a:r>
            <a:r>
              <a:rPr lang="en-US" sz="3200" dirty="0" smtClean="0"/>
              <a:t>(4,095 m) between </a:t>
            </a:r>
            <a:r>
              <a:rPr lang="en-US" sz="3200" dirty="0"/>
              <a:t>the Himalayas and New Guinea.  </a:t>
            </a:r>
            <a:endParaRPr lang="en-US" sz="3200" dirty="0"/>
          </a:p>
        </p:txBody>
      </p:sp>
      <p:pic>
        <p:nvPicPr>
          <p:cNvPr id="6" name="Picture 5" descr="PRAGMA22_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t="2206" r="3959" b="4576"/>
          <a:stretch/>
        </p:blipFill>
        <p:spPr>
          <a:xfrm>
            <a:off x="411822" y="1600200"/>
            <a:ext cx="7617233" cy="50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0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Infrastructure: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Essential for integrating </a:t>
            </a:r>
            <a:r>
              <a:rPr lang="en-US" dirty="0" smtClean="0"/>
              <a:t>genetics, systematics, </a:t>
            </a:r>
            <a:r>
              <a:rPr lang="en-US" dirty="0" err="1" smtClean="0"/>
              <a:t>phylogenetics</a:t>
            </a:r>
            <a:r>
              <a:rPr lang="en-US" dirty="0" smtClean="0"/>
              <a:t>, genomics, ecology, </a:t>
            </a:r>
            <a:r>
              <a:rPr lang="en-US" dirty="0" smtClean="0"/>
              <a:t>physiology</a:t>
            </a:r>
            <a:endParaRPr lang="en-US" dirty="0" smtClean="0"/>
          </a:p>
          <a:p>
            <a:r>
              <a:rPr lang="en-US" dirty="0" smtClean="0"/>
              <a:t>Transforming data </a:t>
            </a:r>
            <a:r>
              <a:rPr lang="en-US" dirty="0"/>
              <a:t>into knowledge </a:t>
            </a:r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Linked data, metadata, provenance</a:t>
            </a:r>
          </a:p>
          <a:p>
            <a:pPr lvl="1"/>
            <a:r>
              <a:rPr lang="en-US" dirty="0" smtClean="0"/>
              <a:t>Ontologies, semantic web</a:t>
            </a:r>
          </a:p>
          <a:p>
            <a:r>
              <a:rPr lang="en-US" dirty="0" smtClean="0"/>
              <a:t>Biotic and abiotic data integration</a:t>
            </a:r>
          </a:p>
          <a:p>
            <a:pPr lvl="1"/>
            <a:r>
              <a:rPr lang="en-US" dirty="0" smtClean="0"/>
              <a:t>Organism occurrence, remote sensing, climate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6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Cyberinfrastructure</a:t>
            </a:r>
            <a:r>
              <a:rPr lang="en-US" dirty="0" smtClean="0"/>
              <a:t>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Innovative </a:t>
            </a:r>
            <a:r>
              <a:rPr lang="en-US" dirty="0" smtClean="0"/>
              <a:t>and sustainable </a:t>
            </a:r>
            <a:r>
              <a:rPr lang="en-US" dirty="0" smtClean="0"/>
              <a:t>software and data repositories</a:t>
            </a:r>
          </a:p>
          <a:p>
            <a:pPr lvl="1"/>
            <a:r>
              <a:rPr lang="en-US" dirty="0"/>
              <a:t>Documenting organisms in nature systems -&gt; digitized, accessible scientific collections and </a:t>
            </a:r>
            <a:r>
              <a:rPr lang="en-US" dirty="0" smtClean="0"/>
              <a:t>digitization (Fortes, </a:t>
            </a:r>
            <a:r>
              <a:rPr lang="en-US" dirty="0" err="1" smtClean="0"/>
              <a:t>Belbin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Integrating analytical tools (</a:t>
            </a:r>
            <a:r>
              <a:rPr lang="en-US" dirty="0" err="1" smtClean="0"/>
              <a:t>Laffan</a:t>
            </a:r>
            <a:r>
              <a:rPr lang="en-US" dirty="0" smtClean="0"/>
              <a:t>, Stewart)</a:t>
            </a:r>
          </a:p>
          <a:p>
            <a:r>
              <a:rPr lang="en-US" dirty="0" smtClean="0"/>
              <a:t>Computation</a:t>
            </a:r>
            <a:endParaRPr lang="en-US" dirty="0"/>
          </a:p>
          <a:p>
            <a:pPr lvl="1"/>
            <a:r>
              <a:rPr lang="en-US" dirty="0" err="1" smtClean="0"/>
              <a:t>Hyperspectral</a:t>
            </a:r>
            <a:r>
              <a:rPr lang="en-US" dirty="0" smtClean="0"/>
              <a:t> image analysis over time</a:t>
            </a:r>
          </a:p>
          <a:p>
            <a:pPr lvl="1"/>
            <a:r>
              <a:rPr lang="en-US" dirty="0" smtClean="0"/>
              <a:t>Genetics, </a:t>
            </a:r>
            <a:r>
              <a:rPr lang="en-US" dirty="0" err="1" smtClean="0"/>
              <a:t>phylogenetics</a:t>
            </a:r>
            <a:r>
              <a:rPr lang="en-US" dirty="0" smtClean="0"/>
              <a:t>, </a:t>
            </a:r>
            <a:r>
              <a:rPr lang="en-US" dirty="0" err="1" smtClean="0"/>
              <a:t>phylogeograpy</a:t>
            </a:r>
            <a:endParaRPr lang="en-US" dirty="0" smtClean="0"/>
          </a:p>
          <a:p>
            <a:r>
              <a:rPr lang="en-US" dirty="0" smtClean="0"/>
              <a:t>Networking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ensor networks (climate)</a:t>
            </a:r>
          </a:p>
          <a:p>
            <a:pPr lvl="1"/>
            <a:r>
              <a:rPr lang="en-US" dirty="0" smtClean="0"/>
              <a:t>Collaboration platforms (last mile problems)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51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resources: starting 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0476"/>
          </a:xfrm>
        </p:spPr>
        <p:txBody>
          <a:bodyPr>
            <a:normAutofit/>
          </a:bodyPr>
          <a:lstStyle/>
          <a:p>
            <a:r>
              <a:rPr lang="en-US" dirty="0" err="1" smtClean="0"/>
              <a:t>Kinabalu</a:t>
            </a:r>
            <a:r>
              <a:rPr lang="en-US" dirty="0" smtClean="0"/>
              <a:t> </a:t>
            </a:r>
            <a:r>
              <a:rPr lang="en-US" dirty="0"/>
              <a:t>f</a:t>
            </a:r>
            <a:r>
              <a:rPr lang="en-US" dirty="0" smtClean="0"/>
              <a:t>lora database – ca</a:t>
            </a:r>
            <a:r>
              <a:rPr lang="en-US" dirty="0"/>
              <a:t>. 70,000 specimen occurrence records, </a:t>
            </a:r>
          </a:p>
          <a:p>
            <a:pPr lvl="1"/>
            <a:r>
              <a:rPr lang="en-US" dirty="0" smtClean="0"/>
              <a:t>5000 </a:t>
            </a:r>
            <a:r>
              <a:rPr lang="en-US" dirty="0"/>
              <a:t>species of vascular plants occur in an area of 1,200 sq. km. </a:t>
            </a:r>
            <a:endParaRPr lang="en-US" dirty="0" smtClean="0"/>
          </a:p>
          <a:p>
            <a:r>
              <a:rPr lang="en-US" dirty="0" smtClean="0"/>
              <a:t>Geospatial data</a:t>
            </a:r>
          </a:p>
          <a:p>
            <a:pPr lvl="1"/>
            <a:r>
              <a:rPr lang="en-US" dirty="0" err="1" smtClean="0"/>
              <a:t>Georeferenced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occurrences</a:t>
            </a:r>
          </a:p>
          <a:p>
            <a:pPr lvl="1"/>
            <a:r>
              <a:rPr lang="en-US" dirty="0" smtClean="0"/>
              <a:t>Remote sensing</a:t>
            </a:r>
          </a:p>
          <a:p>
            <a:pPr lvl="1"/>
            <a:r>
              <a:rPr lang="en-US" dirty="0" smtClean="0"/>
              <a:t>DEMs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Screen Shot 2012-04-16 at 3.4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0" b="7460"/>
          <a:stretch>
            <a:fillRect/>
          </a:stretch>
        </p:blipFill>
        <p:spPr>
          <a:xfrm>
            <a:off x="3683656" y="3489222"/>
            <a:ext cx="4900956" cy="269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14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recognition</a:t>
            </a:r>
            <a:endParaRPr lang="en-US" dirty="0"/>
          </a:p>
        </p:txBody>
      </p:sp>
      <p:pic>
        <p:nvPicPr>
          <p:cNvPr id="5" name="Content Placeholder 4" descr="Screen Shot 2012-04-16 at 3.55.2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6" b="16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1939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large scale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Amborella</a:t>
            </a:r>
            <a:r>
              <a:rPr lang="en-US" dirty="0" smtClean="0"/>
              <a:t>, the </a:t>
            </a:r>
            <a:r>
              <a:rPr lang="en-US" dirty="0" smtClean="0"/>
              <a:t>species </a:t>
            </a:r>
            <a:r>
              <a:rPr lang="en-US" dirty="0" smtClean="0"/>
              <a:t>at the base of the flowering plant tree of life, occurs on </a:t>
            </a:r>
            <a:r>
              <a:rPr lang="en-US" dirty="0" err="1" smtClean="0"/>
              <a:t>ultramafics</a:t>
            </a:r>
            <a:r>
              <a:rPr lang="en-US" dirty="0" smtClean="0"/>
              <a:t> in New Caledonia.</a:t>
            </a:r>
          </a:p>
          <a:p>
            <a:r>
              <a:rPr lang="en-US" dirty="0" smtClean="0"/>
              <a:t>Were </a:t>
            </a:r>
            <a:r>
              <a:rPr lang="en-US" dirty="0" smtClean="0"/>
              <a:t>the earliest evolutionary radiations of the flowering plants on </a:t>
            </a:r>
            <a:r>
              <a:rPr lang="en-US" dirty="0" err="1" smtClean="0"/>
              <a:t>ultramafics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Hypothesis:  In a large scale </a:t>
            </a:r>
            <a:r>
              <a:rPr lang="en-US" dirty="0" err="1" smtClean="0"/>
              <a:t>phylogeographic</a:t>
            </a:r>
            <a:r>
              <a:rPr lang="en-US" dirty="0" smtClean="0"/>
              <a:t> analysis of flowering plans in SEA, we would expect to find basal taxa in multiple clades of the deep tree to be on </a:t>
            </a:r>
            <a:r>
              <a:rPr lang="en-US" dirty="0" err="1" smtClean="0"/>
              <a:t>ultramafics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7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Infrastructure: Conceptual planning – a task for afternoon session?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stakeholders</a:t>
            </a:r>
            <a:r>
              <a:rPr lang="en-US" dirty="0"/>
              <a:t>, collaboration, and communities of practice </a:t>
            </a:r>
            <a:endParaRPr lang="en-US" dirty="0" smtClean="0"/>
          </a:p>
          <a:p>
            <a:r>
              <a:rPr lang="en-US" dirty="0" smtClean="0"/>
              <a:t>computation</a:t>
            </a:r>
            <a:r>
              <a:rPr lang="en-US" dirty="0"/>
              <a:t>, including hardware, software, and data architectures and lifecycles </a:t>
            </a:r>
            <a:endParaRPr lang="en-US" dirty="0" smtClean="0"/>
          </a:p>
          <a:p>
            <a:r>
              <a:rPr lang="en-US" dirty="0" smtClean="0"/>
              <a:t>identification </a:t>
            </a:r>
            <a:r>
              <a:rPr lang="en-US" dirty="0"/>
              <a:t>of dependencies for data, tools, and other technologies, </a:t>
            </a:r>
            <a:endParaRPr lang="en-US" dirty="0" smtClean="0"/>
          </a:p>
          <a:p>
            <a:r>
              <a:rPr lang="en-US" dirty="0" smtClean="0"/>
              <a:t>development</a:t>
            </a:r>
            <a:r>
              <a:rPr lang="en-US" dirty="0"/>
              <a:t>, testing and deployment </a:t>
            </a:r>
            <a:endParaRPr lang="en-US" dirty="0" smtClean="0"/>
          </a:p>
          <a:p>
            <a:r>
              <a:rPr lang="en-US" dirty="0" smtClean="0"/>
              <a:t>user </a:t>
            </a:r>
            <a:r>
              <a:rPr lang="en-US" dirty="0"/>
              <a:t>experience and interfaces, </a:t>
            </a:r>
            <a:endParaRPr lang="en-US" dirty="0" smtClean="0"/>
          </a:p>
          <a:p>
            <a:r>
              <a:rPr lang="en-US" dirty="0" smtClean="0"/>
              <a:t>management</a:t>
            </a:r>
            <a:r>
              <a:rPr lang="en-US" dirty="0"/>
              <a:t>, organizational structure, and sustainability </a:t>
            </a:r>
            <a:endParaRPr lang="en-US" dirty="0" smtClean="0"/>
          </a:p>
          <a:p>
            <a:r>
              <a:rPr lang="en-US" dirty="0" smtClean="0"/>
              <a:t>risk </a:t>
            </a:r>
            <a:r>
              <a:rPr lang="en-US" dirty="0"/>
              <a:t>assessment.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96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PRAGMA 22 organizers and hosts</a:t>
            </a:r>
          </a:p>
          <a:p>
            <a:r>
              <a:rPr lang="en-US" dirty="0" smtClean="0"/>
              <a:t>David Abramson</a:t>
            </a:r>
          </a:p>
          <a:p>
            <a:r>
              <a:rPr lang="en-US" dirty="0" smtClean="0"/>
              <a:t>Peter </a:t>
            </a:r>
            <a:r>
              <a:rPr lang="en-US" dirty="0" err="1" smtClean="0"/>
              <a:t>Arzberger</a:t>
            </a:r>
            <a:endParaRPr lang="en-US" dirty="0" smtClean="0"/>
          </a:p>
          <a:p>
            <a:r>
              <a:rPr lang="en-US" dirty="0" smtClean="0"/>
              <a:t>Jin Chao</a:t>
            </a:r>
          </a:p>
          <a:p>
            <a:r>
              <a:rPr lang="en-US" dirty="0" err="1" smtClean="0"/>
              <a:t>Monash</a:t>
            </a:r>
            <a:r>
              <a:rPr lang="en-US" dirty="0" smtClean="0"/>
              <a:t> University</a:t>
            </a:r>
          </a:p>
          <a:p>
            <a:r>
              <a:rPr lang="en-US" dirty="0" smtClean="0"/>
              <a:t>Participants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199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Expedition Planning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396107" cy="4206074"/>
          </a:xfrm>
        </p:spPr>
        <p:txBody>
          <a:bodyPr>
            <a:normAutofit/>
          </a:bodyPr>
          <a:lstStyle/>
          <a:p>
            <a:r>
              <a:rPr lang="en-US" sz="3100" dirty="0"/>
              <a:t>P</a:t>
            </a:r>
            <a:r>
              <a:rPr lang="en-US" sz="3100" dirty="0" smtClean="0"/>
              <a:t>riorities </a:t>
            </a:r>
            <a:br>
              <a:rPr lang="en-US" sz="3100" dirty="0" smtClean="0"/>
            </a:br>
            <a:r>
              <a:rPr lang="en-US" sz="3100" dirty="0" smtClean="0"/>
              <a:t>based on questions and challenges in</a:t>
            </a:r>
            <a:endParaRPr lang="en-US" sz="3100" dirty="0"/>
          </a:p>
          <a:p>
            <a:endParaRPr lang="en-US" dirty="0" smtClean="0"/>
          </a:p>
        </p:txBody>
      </p:sp>
      <p:sp>
        <p:nvSpPr>
          <p:cNvPr id="5" name="Oval 4"/>
          <p:cNvSpPr/>
          <p:nvPr/>
        </p:nvSpPr>
        <p:spPr>
          <a:xfrm>
            <a:off x="2771606" y="3528007"/>
            <a:ext cx="3200400" cy="3200400"/>
          </a:xfrm>
          <a:prstGeom prst="ellipse">
            <a:avLst/>
          </a:prstGeom>
          <a:blipFill rotWithShape="1">
            <a:blip r:embed="rId3">
              <a:alphaModFix amt="30000"/>
            </a:blip>
            <a:stretch>
              <a:fillRect/>
            </a:stretch>
          </a:blip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5149445" y="3554487"/>
            <a:ext cx="3200400" cy="3200400"/>
          </a:xfrm>
          <a:prstGeom prst="ellipse">
            <a:avLst/>
          </a:prstGeom>
          <a:blipFill rotWithShape="1">
            <a:blip r:embed="rId4">
              <a:alphaModFix amt="48000"/>
            </a:blip>
            <a:stretch>
              <a:fillRect/>
            </a:stretch>
          </a:blip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" name="Oval 5"/>
          <p:cNvSpPr/>
          <p:nvPr/>
        </p:nvSpPr>
        <p:spPr>
          <a:xfrm>
            <a:off x="3853307" y="1417647"/>
            <a:ext cx="3200400" cy="3200400"/>
          </a:xfrm>
          <a:prstGeom prst="ellipse">
            <a:avLst/>
          </a:prstGeom>
          <a:blipFill rotWithShape="1">
            <a:blip r:embed="rId5">
              <a:alphaModFix amt="39000"/>
            </a:blip>
            <a:stretch>
              <a:fillRect/>
            </a:stretch>
          </a:blipFill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24822" y="2322622"/>
            <a:ext cx="2457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Biodiversity </a:t>
            </a:r>
            <a:br>
              <a:rPr lang="en-US" sz="3600" b="1" dirty="0" smtClean="0"/>
            </a:br>
            <a:r>
              <a:rPr lang="en-US" sz="3600" b="1" dirty="0" smtClean="0"/>
              <a:t>Science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86870" y="4391972"/>
            <a:ext cx="22479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Information</a:t>
            </a:r>
            <a:br>
              <a:rPr lang="en-US" sz="2800" b="1" dirty="0" smtClean="0"/>
            </a:br>
            <a:r>
              <a:rPr lang="en-US" sz="2800" b="1" dirty="0" smtClean="0"/>
              <a:t>and </a:t>
            </a:r>
            <a:br>
              <a:rPr lang="en-US" sz="2800" b="1" dirty="0" smtClean="0"/>
            </a:br>
            <a:r>
              <a:rPr lang="en-US" sz="2800" b="1" dirty="0" smtClean="0"/>
              <a:t>Cyber-</a:t>
            </a:r>
            <a:br>
              <a:rPr lang="en-US" sz="2800" b="1" dirty="0" smtClean="0"/>
            </a:br>
            <a:r>
              <a:rPr lang="en-US" sz="2800" b="1" dirty="0" smtClean="0"/>
              <a:t>infrastructure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58466" y="4421279"/>
            <a:ext cx="17612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Education, </a:t>
            </a:r>
            <a:br>
              <a:rPr lang="en-US" sz="2800" b="1" dirty="0" smtClean="0"/>
            </a:br>
            <a:r>
              <a:rPr lang="en-US" sz="2800" b="1" dirty="0" smtClean="0"/>
              <a:t>Training,</a:t>
            </a:r>
          </a:p>
          <a:p>
            <a:pPr algn="ctr"/>
            <a:r>
              <a:rPr lang="en-US" sz="2800" b="1" dirty="0" smtClean="0"/>
              <a:t>Outreach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9706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Diversity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87" y="3352800"/>
            <a:ext cx="1836313" cy="294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609600"/>
            <a:ext cx="1475226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786" y="3505200"/>
            <a:ext cx="1535814" cy="24384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SC11: DISW3, Seattle, WA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D4DB-115C-F048-B057-CFD45D78776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01" y="3505200"/>
            <a:ext cx="4194466" cy="2794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943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Biodiversity: the variety of all forms of life, from genes to species, through to the broad scale of ecosystems.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2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Biodiversity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Grand Challenge (one of five) at the intersection of Physical and Life Sciences </a:t>
            </a:r>
            <a:r>
              <a:rPr lang="en-US" dirty="0" smtClean="0"/>
              <a:t>(US NRC </a:t>
            </a:r>
            <a:r>
              <a:rPr lang="en-US" dirty="0"/>
              <a:t>Report)</a:t>
            </a:r>
          </a:p>
          <a:p>
            <a:pPr lvl="1"/>
            <a:r>
              <a:rPr lang="en-US" dirty="0" smtClean="0"/>
              <a:t>Understanding </a:t>
            </a:r>
            <a:r>
              <a:rPr lang="en-US" dirty="0" smtClean="0"/>
              <a:t>biological complexity </a:t>
            </a:r>
            <a:r>
              <a:rPr lang="en-US" dirty="0"/>
              <a:t>and </a:t>
            </a:r>
            <a:r>
              <a:rPr lang="en-US" dirty="0" smtClean="0"/>
              <a:t>interaction </a:t>
            </a:r>
            <a:r>
              <a:rPr lang="en-US" dirty="0" smtClean="0"/>
              <a:t>is fundamental. </a:t>
            </a:r>
            <a:endParaRPr lang="en-US" dirty="0" smtClean="0"/>
          </a:p>
          <a:p>
            <a:pPr lvl="1"/>
            <a:r>
              <a:rPr lang="en-US" dirty="0" smtClean="0"/>
              <a:t>Biotic  &lt;-&gt; abiotic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/>
              <a:t>Downstream: Leading </a:t>
            </a:r>
            <a:r>
              <a:rPr lang="en-US" dirty="0"/>
              <a:t>environmental and social issue as the human population grows, landscapes are modified, and our regional and global climate changes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99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Southeast </a:t>
            </a:r>
            <a:r>
              <a:rPr lang="en-US" dirty="0" smtClean="0"/>
              <a:t>Asia?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</a:t>
            </a:r>
            <a:r>
              <a:rPr lang="en-US" dirty="0" smtClean="0"/>
              <a:t>lobally </a:t>
            </a:r>
            <a:r>
              <a:rPr lang="en-US" dirty="0"/>
              <a:t>significant areas of high </a:t>
            </a:r>
            <a:r>
              <a:rPr lang="en-US" dirty="0" smtClean="0"/>
              <a:t>biodiversity</a:t>
            </a:r>
          </a:p>
          <a:p>
            <a:r>
              <a:rPr lang="en-US" dirty="0"/>
              <a:t>U</a:t>
            </a:r>
            <a:r>
              <a:rPr lang="en-US" dirty="0" smtClean="0"/>
              <a:t>nique </a:t>
            </a:r>
            <a:r>
              <a:rPr lang="en-US" dirty="0"/>
              <a:t>opportunities to understand </a:t>
            </a:r>
            <a:r>
              <a:rPr lang="en-US" dirty="0" smtClean="0"/>
              <a:t>biological processes </a:t>
            </a:r>
            <a:r>
              <a:rPr lang="en-US" dirty="0"/>
              <a:t>and </a:t>
            </a:r>
            <a:r>
              <a:rPr lang="en-US" dirty="0" smtClean="0"/>
              <a:t>factors</a:t>
            </a:r>
          </a:p>
          <a:p>
            <a:r>
              <a:rPr lang="en-US" dirty="0" smtClean="0"/>
              <a:t>spectacular </a:t>
            </a:r>
            <a:r>
              <a:rPr lang="en-US" dirty="0"/>
              <a:t>richness of form and function, genetic and phylogenetic diversity. 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ultitude </a:t>
            </a:r>
            <a:r>
              <a:rPr lang="en-US" dirty="0"/>
              <a:t>of islands </a:t>
            </a:r>
            <a:r>
              <a:rPr lang="en-US" dirty="0" smtClean="0"/>
              <a:t>in </a:t>
            </a:r>
            <a:r>
              <a:rPr lang="en-US" dirty="0"/>
              <a:t>the </a:t>
            </a:r>
            <a:r>
              <a:rPr lang="en-US" dirty="0" smtClean="0"/>
              <a:t>Malay Archipelago</a:t>
            </a:r>
            <a:r>
              <a:rPr lang="en-US" dirty="0"/>
              <a:t>, and the isolation </a:t>
            </a:r>
            <a:r>
              <a:rPr lang="en-US" dirty="0" smtClean="0"/>
              <a:t>effects.  </a:t>
            </a:r>
            <a:endParaRPr lang="en-US" dirty="0" smtClean="0"/>
          </a:p>
          <a:p>
            <a:r>
              <a:rPr lang="en-US" dirty="0" smtClean="0"/>
              <a:t>high </a:t>
            </a:r>
            <a:r>
              <a:rPr lang="en-US" dirty="0"/>
              <a:t>human and economic </a:t>
            </a:r>
            <a:r>
              <a:rPr lang="en-US" dirty="0" smtClean="0"/>
              <a:t>growth increase urgency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7976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SEAIP Biodiversity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 </a:t>
            </a:r>
            <a:r>
              <a:rPr lang="en-US" dirty="0"/>
              <a:t>fingerprinting of timber </a:t>
            </a:r>
            <a:r>
              <a:rPr lang="en-US" dirty="0" smtClean="0"/>
              <a:t>products</a:t>
            </a:r>
          </a:p>
          <a:p>
            <a:r>
              <a:rPr lang="en-US" dirty="0" smtClean="0"/>
              <a:t>natural </a:t>
            </a:r>
            <a:r>
              <a:rPr lang="en-US" dirty="0"/>
              <a:t>products </a:t>
            </a:r>
            <a:r>
              <a:rPr lang="en-US" dirty="0" smtClean="0"/>
              <a:t>chemistry</a:t>
            </a:r>
          </a:p>
          <a:p>
            <a:r>
              <a:rPr lang="en-US" dirty="0" smtClean="0"/>
              <a:t>Linked data efforts</a:t>
            </a:r>
          </a:p>
          <a:p>
            <a:r>
              <a:rPr lang="en-US" dirty="0" smtClean="0"/>
              <a:t>Geospatial integration</a:t>
            </a:r>
          </a:p>
          <a:p>
            <a:r>
              <a:rPr lang="en-US" dirty="0" smtClean="0"/>
              <a:t>species </a:t>
            </a:r>
            <a:r>
              <a:rPr lang="en-US" dirty="0"/>
              <a:t>distribution and habitat modeling in general, and in particular in ultramafic (serpentine) regions. </a:t>
            </a:r>
          </a:p>
        </p:txBody>
      </p:sp>
    </p:spTree>
    <p:extLst>
      <p:ext uri="{BB962C8B-B14F-4D97-AF65-F5344CB8AC3E}">
        <p14:creationId xmlns:p14="http://schemas.microsoft.com/office/powerpoint/2010/main" val="458203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RAGMA22_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551" y="1906731"/>
            <a:ext cx="2802127" cy="4204833"/>
          </a:xfrm>
          <a:prstGeom prst="rect">
            <a:avLst/>
          </a:prstGeom>
        </p:spPr>
      </p:pic>
      <p:pic>
        <p:nvPicPr>
          <p:cNvPr id="5" name="Picture 4" descr="PRAGMA22_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2" y="4055885"/>
            <a:ext cx="3084724" cy="2055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 smtClean="0"/>
              <a:t>Northern Borneo is a global biodiversity hotspot.  </a:t>
            </a:r>
            <a:endParaRPr lang="en-US" sz="3200" dirty="0"/>
          </a:p>
        </p:txBody>
      </p:sp>
      <p:pic>
        <p:nvPicPr>
          <p:cNvPr id="9" name="Picture 8" descr="PRAGMA22_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22" y="1921330"/>
            <a:ext cx="3144747" cy="2095679"/>
          </a:xfrm>
          <a:prstGeom prst="rect">
            <a:avLst/>
          </a:prstGeom>
        </p:spPr>
      </p:pic>
      <p:pic>
        <p:nvPicPr>
          <p:cNvPr id="10" name="Picture 9" descr="PRAGMA22_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4" y="1921330"/>
            <a:ext cx="3221568" cy="2146873"/>
          </a:xfrm>
          <a:prstGeom prst="rect">
            <a:avLst/>
          </a:prstGeom>
        </p:spPr>
      </p:pic>
      <p:pic>
        <p:nvPicPr>
          <p:cNvPr id="12" name="Picture 11" descr="PRAGMA22_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30" y="3966010"/>
            <a:ext cx="3216702" cy="214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2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systems: Ultramafic Ecosystems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5690322" cy="29109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high degree of </a:t>
            </a:r>
            <a:r>
              <a:rPr lang="en-US" dirty="0" smtClean="0"/>
              <a:t>endemism (edaphic islands) </a:t>
            </a:r>
            <a:endParaRPr lang="en-US" dirty="0"/>
          </a:p>
          <a:p>
            <a:r>
              <a:rPr lang="en-US" dirty="0"/>
              <a:t>distinctive </a:t>
            </a:r>
            <a:r>
              <a:rPr lang="en-US" dirty="0" smtClean="0"/>
              <a:t>phenotypic features and ecology </a:t>
            </a:r>
            <a:endParaRPr lang="en-US" dirty="0"/>
          </a:p>
          <a:p>
            <a:pPr lvl="1"/>
            <a:r>
              <a:rPr lang="en-US" dirty="0" smtClean="0"/>
              <a:t>Adaptations: </a:t>
            </a:r>
            <a:r>
              <a:rPr lang="en-US" dirty="0" err="1" smtClean="0"/>
              <a:t>carnivory</a:t>
            </a:r>
            <a:r>
              <a:rPr lang="en-US" dirty="0" smtClean="0"/>
              <a:t> in plants, </a:t>
            </a:r>
            <a:r>
              <a:rPr lang="en-US" dirty="0" err="1" smtClean="0"/>
              <a:t>hyperacumulation</a:t>
            </a:r>
            <a:r>
              <a:rPr lang="en-US" dirty="0" smtClean="0"/>
              <a:t> </a:t>
            </a:r>
            <a:r>
              <a:rPr lang="en-US" dirty="0"/>
              <a:t>of metals.  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ommunity composition,  structure and function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PRAGMA22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11" y="3849603"/>
            <a:ext cx="1869401" cy="2805198"/>
          </a:xfrm>
          <a:prstGeom prst="rect">
            <a:avLst/>
          </a:prstGeom>
        </p:spPr>
      </p:pic>
      <p:pic>
        <p:nvPicPr>
          <p:cNvPr id="5" name="Picture 4" descr="PRAGMA22_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75" y="4512360"/>
            <a:ext cx="3214918" cy="2142441"/>
          </a:xfrm>
          <a:prstGeom prst="rect">
            <a:avLst/>
          </a:prstGeom>
        </p:spPr>
      </p:pic>
      <p:pic>
        <p:nvPicPr>
          <p:cNvPr id="8" name="Picture 7" descr="PRAGMA22_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81" y="4512359"/>
            <a:ext cx="3214918" cy="2142441"/>
          </a:xfrm>
          <a:prstGeom prst="rect">
            <a:avLst/>
          </a:prstGeom>
        </p:spPr>
      </p:pic>
      <p:pic>
        <p:nvPicPr>
          <p:cNvPr id="9" name="Picture 8" descr="PRAGMA22_2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11" y="1302753"/>
            <a:ext cx="1869401" cy="28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7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Supermodel system:  Diverse, well</a:t>
            </a:r>
            <a:r>
              <a:rPr lang="en-US" sz="3200" dirty="0"/>
              <a:t>-known ultramafic ecosystems on Mount </a:t>
            </a:r>
            <a:r>
              <a:rPr lang="en-US" sz="3200" dirty="0" err="1"/>
              <a:t>Kinabalu</a:t>
            </a:r>
            <a:r>
              <a:rPr lang="en-US" sz="3200" dirty="0"/>
              <a:t> </a:t>
            </a:r>
            <a:r>
              <a:rPr lang="en-US" sz="3200" dirty="0" smtClean="0"/>
              <a:t>in </a:t>
            </a:r>
            <a:r>
              <a:rPr lang="en-US" sz="3200" dirty="0"/>
              <a:t>Sabah, Malaysia</a:t>
            </a:r>
            <a:endParaRPr lang="en-US" sz="3200" dirty="0"/>
          </a:p>
        </p:txBody>
      </p:sp>
      <p:pic>
        <p:nvPicPr>
          <p:cNvPr id="4" name="Content Placeholder 3" descr="Screen Shot 2012-04-16 at 11.13.0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5" b="7395"/>
          <a:stretch>
            <a:fillRect/>
          </a:stretch>
        </p:blipFill>
        <p:spPr>
          <a:xfrm>
            <a:off x="457200" y="1863578"/>
            <a:ext cx="8246052" cy="4535010"/>
          </a:xfrm>
        </p:spPr>
      </p:pic>
    </p:spTree>
    <p:extLst>
      <p:ext uri="{BB962C8B-B14F-4D97-AF65-F5344CB8AC3E}">
        <p14:creationId xmlns:p14="http://schemas.microsoft.com/office/powerpoint/2010/main" val="291710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616</Words>
  <Application>Microsoft Macintosh PowerPoint</Application>
  <PresentationFormat>On-screen Show (4:3)</PresentationFormat>
  <Paragraphs>93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Drivers for a PRAGMA Biodiversity Science Expedition</vt:lpstr>
      <vt:lpstr> Expedition Planning</vt:lpstr>
      <vt:lpstr>Biological Diversity</vt:lpstr>
      <vt:lpstr>Biodiversity Science</vt:lpstr>
      <vt:lpstr>Why Southeast Asia?</vt:lpstr>
      <vt:lpstr>SEAIP Biodiversity Examples</vt:lpstr>
      <vt:lpstr>Northern Borneo is a global biodiversity hotspot.  </vt:lpstr>
      <vt:lpstr>Model systems: Ultramafic Ecosystems</vt:lpstr>
      <vt:lpstr>Supermodel system:  Diverse, well-known ultramafic ecosystems on Mount Kinabalu in Sabah, Malaysia</vt:lpstr>
      <vt:lpstr>Highest mountain (4,095 m) between the Himalayas and New Guinea.  </vt:lpstr>
      <vt:lpstr>Infrastructure: Data</vt:lpstr>
      <vt:lpstr>Cyberinfrastructure challenges</vt:lpstr>
      <vt:lpstr>Data resources: starting small</vt:lpstr>
      <vt:lpstr>Remote recognition</vt:lpstr>
      <vt:lpstr>A large scale question</vt:lpstr>
      <vt:lpstr>Infrastructure: Conceptual planning – a task for afternoon session? </vt:lpstr>
      <vt:lpstr>Thanks!</vt:lpstr>
    </vt:vector>
  </TitlesOfParts>
  <Company>University of Florida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Reed Beaman</dc:creator>
  <cp:lastModifiedBy>Reed Beaman</cp:lastModifiedBy>
  <cp:revision>30</cp:revision>
  <dcterms:created xsi:type="dcterms:W3CDTF">2012-04-15T20:26:11Z</dcterms:created>
  <dcterms:modified xsi:type="dcterms:W3CDTF">2012-04-16T23:24:03Z</dcterms:modified>
</cp:coreProperties>
</file>